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33" r:id="rId1"/>
  </p:sldMasterIdLst>
  <p:notesMasterIdLst>
    <p:notesMasterId r:id="rId22"/>
  </p:notesMasterIdLst>
  <p:sldIdLst>
    <p:sldId id="27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</a:defRPr>
    </a:lvl1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FF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858" y="-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71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14.2</c:v>
                </c:pt>
                <c:pt idx="2">
                  <c:v>13.5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14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14E-2"/>
                  <c:y val="-1.7206760224473719E-2"/>
                </c:manualLayout>
              </c:layout>
              <c:showVal val="1"/>
            </c:dLbl>
            <c:dLbl>
              <c:idx val="2"/>
              <c:layout>
                <c:manualLayout>
                  <c:x val="1.8896709889377385E-2"/>
                  <c:y val="-8.6033801122368369E-3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14.6</c:v>
                </c:pt>
                <c:pt idx="1">
                  <c:v>14.3</c:v>
                </c:pt>
                <c:pt idx="2">
                  <c:v>13.8</c:v>
                </c:pt>
              </c:numCache>
            </c:numRef>
          </c:val>
        </c:ser>
        <c:dLbls>
          <c:showVal val="1"/>
        </c:dLbls>
        <c:shape val="box"/>
        <c:axId val="84810368"/>
        <c:axId val="84828544"/>
        <c:axId val="0"/>
      </c:bar3DChart>
      <c:catAx>
        <c:axId val="84810368"/>
        <c:scaling>
          <c:orientation val="minMax"/>
        </c:scaling>
        <c:axPos val="b"/>
        <c:tickLblPos val="nextTo"/>
        <c:crossAx val="84828544"/>
        <c:crosses val="autoZero"/>
        <c:auto val="1"/>
        <c:lblAlgn val="ctr"/>
        <c:lblOffset val="100"/>
      </c:catAx>
      <c:valAx>
        <c:axId val="84828544"/>
        <c:scaling>
          <c:orientation val="minMax"/>
          <c:max val="15"/>
          <c:min val="10"/>
        </c:scaling>
        <c:axPos val="l"/>
        <c:minorGridlines/>
        <c:numFmt formatCode="General" sourceLinked="1"/>
        <c:tickLblPos val="nextTo"/>
        <c:crossAx val="84810368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10</c:v>
                </c:pt>
                <c:pt idx="2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2.7295247617989581E-2"/>
                  <c:y val="-1.2905070168355249E-2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</c:v>
                </c:pt>
                <c:pt idx="1">
                  <c:v>10</c:v>
                </c:pt>
                <c:pt idx="2">
                  <c:v>16</c:v>
                </c:pt>
              </c:numCache>
            </c:numRef>
          </c:val>
        </c:ser>
        <c:dLbls>
          <c:showVal val="1"/>
        </c:dLbls>
        <c:shape val="box"/>
        <c:axId val="93502848"/>
        <c:axId val="93810688"/>
        <c:axId val="0"/>
      </c:bar3DChart>
      <c:catAx>
        <c:axId val="93502848"/>
        <c:scaling>
          <c:orientation val="minMax"/>
        </c:scaling>
        <c:axPos val="b"/>
        <c:tickLblPos val="nextTo"/>
        <c:crossAx val="93810688"/>
        <c:crosses val="autoZero"/>
        <c:auto val="1"/>
        <c:lblAlgn val="ctr"/>
        <c:lblOffset val="100"/>
      </c:catAx>
      <c:valAx>
        <c:axId val="93810688"/>
        <c:scaling>
          <c:orientation val="minMax"/>
          <c:max val="15"/>
          <c:min val="5"/>
        </c:scaling>
        <c:axPos val="l"/>
        <c:minorGridlines/>
        <c:numFmt formatCode="General" sourceLinked="1"/>
        <c:tickLblPos val="nextTo"/>
        <c:crossAx val="93502848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-2.0996344321530407E-3"/>
                  <c:y val="-1.2905070168355286E-2"/>
                </c:manualLayout>
              </c:layout>
              <c:showVal val="1"/>
            </c:dLbl>
            <c:dLbl>
              <c:idx val="2"/>
              <c:layout>
                <c:manualLayout>
                  <c:x val="-4.1992688643060824E-3"/>
                  <c:y val="-1.7206760224473722E-2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16.2</c:v>
                </c:pt>
                <c:pt idx="2">
                  <c:v>15.4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1.8896709889377382E-2"/>
                  <c:y val="-8.6033801122368317E-3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18</c:v>
                </c:pt>
                <c:pt idx="1">
                  <c:v>17.600000000000001</c:v>
                </c:pt>
                <c:pt idx="2">
                  <c:v>16.3</c:v>
                </c:pt>
              </c:numCache>
            </c:numRef>
          </c:val>
        </c:ser>
        <c:dLbls>
          <c:showVal val="1"/>
        </c:dLbls>
        <c:shape val="box"/>
        <c:axId val="84907520"/>
        <c:axId val="84909056"/>
        <c:axId val="0"/>
      </c:bar3DChart>
      <c:catAx>
        <c:axId val="84907520"/>
        <c:scaling>
          <c:orientation val="minMax"/>
        </c:scaling>
        <c:axPos val="b"/>
        <c:tickLblPos val="nextTo"/>
        <c:crossAx val="84909056"/>
        <c:crosses val="autoZero"/>
        <c:auto val="1"/>
        <c:lblAlgn val="ctr"/>
        <c:lblOffset val="100"/>
      </c:catAx>
      <c:valAx>
        <c:axId val="84909056"/>
        <c:scaling>
          <c:orientation val="minMax"/>
          <c:max val="18"/>
          <c:min val="10"/>
        </c:scaling>
        <c:axPos val="l"/>
        <c:minorGridlines/>
        <c:numFmt formatCode="General" sourceLinked="1"/>
        <c:tickLblPos val="nextTo"/>
        <c:crossAx val="8490752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240</c:v>
                </c:pt>
                <c:pt idx="2">
                  <c:v>280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1.8896709889377382E-2"/>
                  <c:y val="-8.6033801122368317E-3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200</c:v>
                </c:pt>
                <c:pt idx="1">
                  <c:v>210</c:v>
                </c:pt>
                <c:pt idx="2">
                  <c:v>230</c:v>
                </c:pt>
              </c:numCache>
            </c:numRef>
          </c:val>
        </c:ser>
        <c:dLbls>
          <c:showVal val="1"/>
        </c:dLbls>
        <c:shape val="box"/>
        <c:axId val="84938112"/>
        <c:axId val="84984960"/>
        <c:axId val="0"/>
      </c:bar3DChart>
      <c:catAx>
        <c:axId val="84938112"/>
        <c:scaling>
          <c:orientation val="minMax"/>
        </c:scaling>
        <c:axPos val="b"/>
        <c:tickLblPos val="nextTo"/>
        <c:crossAx val="84984960"/>
        <c:crosses val="autoZero"/>
        <c:auto val="1"/>
        <c:lblAlgn val="ctr"/>
        <c:lblOffset val="100"/>
      </c:catAx>
      <c:valAx>
        <c:axId val="84984960"/>
        <c:scaling>
          <c:orientation val="minMax"/>
          <c:max val="300"/>
          <c:min val="150"/>
        </c:scaling>
        <c:axPos val="l"/>
        <c:minorGridlines/>
        <c:numFmt formatCode="General" sourceLinked="1"/>
        <c:tickLblPos val="nextTo"/>
        <c:crossAx val="84938112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-6.2989032964591287E-3"/>
                  <c:y val="-8.6037188279893088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140</c:v>
                </c:pt>
                <c:pt idx="2">
                  <c:v>175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1.8896709889377382E-2"/>
                  <c:y val="-8.6033801122368317E-3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160</c:v>
                </c:pt>
                <c:pt idx="1">
                  <c:v>170</c:v>
                </c:pt>
                <c:pt idx="2">
                  <c:v>185</c:v>
                </c:pt>
              </c:numCache>
            </c:numRef>
          </c:val>
        </c:ser>
        <c:dLbls>
          <c:showVal val="1"/>
        </c:dLbls>
        <c:shape val="box"/>
        <c:axId val="86399232"/>
        <c:axId val="86421504"/>
        <c:axId val="0"/>
      </c:bar3DChart>
      <c:catAx>
        <c:axId val="86399232"/>
        <c:scaling>
          <c:orientation val="minMax"/>
        </c:scaling>
        <c:axPos val="b"/>
        <c:tickLblPos val="nextTo"/>
        <c:crossAx val="86421504"/>
        <c:crosses val="autoZero"/>
        <c:auto val="1"/>
        <c:lblAlgn val="ctr"/>
        <c:lblOffset val="100"/>
      </c:catAx>
      <c:valAx>
        <c:axId val="86421504"/>
        <c:scaling>
          <c:orientation val="minMax"/>
          <c:max val="200"/>
          <c:min val="100"/>
        </c:scaling>
        <c:axPos val="l"/>
        <c:minorGridlines/>
        <c:numFmt formatCode="General" sourceLinked="1"/>
        <c:tickLblPos val="nextTo"/>
        <c:crossAx val="86399232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35</c:v>
                </c:pt>
                <c:pt idx="2">
                  <c:v>40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1.8896709889377382E-2"/>
                  <c:y val="-8.6033801122368317E-3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27</c:v>
                </c:pt>
                <c:pt idx="1">
                  <c:v>32</c:v>
                </c:pt>
                <c:pt idx="2">
                  <c:v>38</c:v>
                </c:pt>
              </c:numCache>
            </c:numRef>
          </c:val>
        </c:ser>
        <c:dLbls>
          <c:showVal val="1"/>
        </c:dLbls>
        <c:shape val="box"/>
        <c:axId val="88101632"/>
        <c:axId val="88103168"/>
        <c:axId val="0"/>
      </c:bar3DChart>
      <c:catAx>
        <c:axId val="88101632"/>
        <c:scaling>
          <c:orientation val="minMax"/>
        </c:scaling>
        <c:axPos val="b"/>
        <c:tickLblPos val="nextTo"/>
        <c:crossAx val="88103168"/>
        <c:crosses val="autoZero"/>
        <c:auto val="1"/>
        <c:lblAlgn val="ctr"/>
        <c:lblOffset val="100"/>
      </c:catAx>
      <c:valAx>
        <c:axId val="88103168"/>
        <c:scaling>
          <c:orientation val="minMax"/>
          <c:max val="40"/>
          <c:min val="25"/>
        </c:scaling>
        <c:axPos val="l"/>
        <c:minorGridlines/>
        <c:numFmt formatCode="General" sourceLinked="1"/>
        <c:tickLblPos val="nextTo"/>
        <c:crossAx val="88101632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21</c:v>
                </c:pt>
                <c:pt idx="2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1.8896709889377382E-2"/>
                  <c:y val="-8.6033801122368317E-3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</c:v>
                </c:pt>
                <c:pt idx="1">
                  <c:v>17</c:v>
                </c:pt>
                <c:pt idx="2">
                  <c:v>21</c:v>
                </c:pt>
              </c:numCache>
            </c:numRef>
          </c:val>
        </c:ser>
        <c:dLbls>
          <c:showVal val="1"/>
        </c:dLbls>
        <c:shape val="box"/>
        <c:axId val="93491968"/>
        <c:axId val="93493504"/>
        <c:axId val="0"/>
      </c:bar3DChart>
      <c:catAx>
        <c:axId val="93491968"/>
        <c:scaling>
          <c:orientation val="minMax"/>
        </c:scaling>
        <c:axPos val="b"/>
        <c:tickLblPos val="nextTo"/>
        <c:crossAx val="93493504"/>
        <c:crosses val="autoZero"/>
        <c:auto val="1"/>
        <c:lblAlgn val="ctr"/>
        <c:lblOffset val="100"/>
      </c:catAx>
      <c:valAx>
        <c:axId val="93493504"/>
        <c:scaling>
          <c:orientation val="minMax"/>
          <c:max val="25"/>
          <c:min val="13"/>
        </c:scaling>
        <c:axPos val="l"/>
        <c:minorGridlines/>
        <c:numFmt formatCode="General" sourceLinked="1"/>
        <c:tickLblPos val="nextTo"/>
        <c:crossAx val="93491968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27</c:v>
                </c:pt>
                <c:pt idx="2">
                  <c:v>25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2.7295247617989581E-2"/>
                  <c:y val="-1.2905070168355249E-2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25.4</c:v>
                </c:pt>
                <c:pt idx="1">
                  <c:v>25</c:v>
                </c:pt>
                <c:pt idx="2">
                  <c:v>23.4</c:v>
                </c:pt>
              </c:numCache>
            </c:numRef>
          </c:val>
        </c:ser>
        <c:dLbls>
          <c:showVal val="1"/>
        </c:dLbls>
        <c:shape val="box"/>
        <c:axId val="93539712"/>
        <c:axId val="93545600"/>
        <c:axId val="0"/>
      </c:bar3DChart>
      <c:catAx>
        <c:axId val="93539712"/>
        <c:scaling>
          <c:orientation val="minMax"/>
        </c:scaling>
        <c:axPos val="b"/>
        <c:tickLblPos val="nextTo"/>
        <c:crossAx val="93545600"/>
        <c:crosses val="autoZero"/>
        <c:auto val="1"/>
        <c:lblAlgn val="ctr"/>
        <c:lblOffset val="100"/>
      </c:catAx>
      <c:valAx>
        <c:axId val="93545600"/>
        <c:scaling>
          <c:orientation val="minMax"/>
          <c:max val="30"/>
          <c:min val="20"/>
        </c:scaling>
        <c:axPos val="l"/>
        <c:minorGridlines/>
        <c:numFmt formatCode="General" sourceLinked="1"/>
        <c:tickLblPos val="nextTo"/>
        <c:crossAx val="93539712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20</c:v>
                </c:pt>
                <c:pt idx="2">
                  <c:v>18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3.1494516482295641E-2"/>
                  <c:y val="-1.2905408884107739E-2"/>
                </c:manualLayout>
              </c:layout>
              <c:showVal val="1"/>
            </c:dLbl>
            <c:dLbl>
              <c:idx val="2"/>
              <c:layout>
                <c:manualLayout>
                  <c:x val="2.7295247617989581E-2"/>
                  <c:y val="-1.2905070168355249E-2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19.149999999999999</c:v>
                </c:pt>
                <c:pt idx="1">
                  <c:v>18.45</c:v>
                </c:pt>
                <c:pt idx="2">
                  <c:v>17.3</c:v>
                </c:pt>
              </c:numCache>
            </c:numRef>
          </c:val>
        </c:ser>
        <c:dLbls>
          <c:showVal val="1"/>
        </c:dLbls>
        <c:shape val="box"/>
        <c:axId val="93704192"/>
        <c:axId val="93705728"/>
        <c:axId val="0"/>
      </c:bar3DChart>
      <c:catAx>
        <c:axId val="93704192"/>
        <c:scaling>
          <c:orientation val="minMax"/>
        </c:scaling>
        <c:axPos val="b"/>
        <c:tickLblPos val="nextTo"/>
        <c:crossAx val="93705728"/>
        <c:crosses val="autoZero"/>
        <c:auto val="1"/>
        <c:lblAlgn val="ctr"/>
        <c:lblOffset val="100"/>
      </c:catAx>
      <c:valAx>
        <c:axId val="93705728"/>
        <c:scaling>
          <c:orientation val="minMax"/>
          <c:max val="25"/>
          <c:min val="15"/>
        </c:scaling>
        <c:axPos val="l"/>
        <c:minorGridlines/>
        <c:numFmt formatCode="General" sourceLinked="1"/>
        <c:tickLblPos val="nextTo"/>
        <c:crossAx val="93704192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СССР</c:v>
                </c:pt>
              </c:strCache>
            </c:strRef>
          </c:tx>
          <c:spPr>
            <a:solidFill>
              <a:srgbClr val="FF0000"/>
            </a:solidFill>
          </c:spPr>
          <c:dLbls>
            <c:dLbl>
              <c:idx val="1"/>
              <c:layout>
                <c:manualLayout>
                  <c:x val="8.3985377286121647E-3"/>
                  <c:y val="-8.6033801122368525E-3"/>
                </c:manualLayout>
              </c:layout>
              <c:showVal val="1"/>
            </c:dLbl>
            <c:dLbl>
              <c:idx val="2"/>
              <c:layout>
                <c:manualLayout>
                  <c:x val="6.2989032964591287E-3"/>
                  <c:y val="0"/>
                </c:manualLayout>
              </c:layout>
              <c:showVal val="1"/>
            </c:dLbl>
            <c:numFmt formatCode="General" sourceLinked="0"/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1">
                  <c:v>8</c:v>
                </c:pt>
                <c:pt idx="2">
                  <c:v>12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Россия</c:v>
                </c:pt>
              </c:strCache>
            </c:strRef>
          </c:tx>
          <c:spPr>
            <a:solidFill>
              <a:srgbClr val="0066FF"/>
            </a:solidFill>
          </c:spPr>
          <c:dLbls>
            <c:dLbl>
              <c:idx val="0"/>
              <c:layout>
                <c:manualLayout>
                  <c:x val="2.0996344321530407E-2"/>
                  <c:y val="-4.3016900561184289E-3"/>
                </c:manualLayout>
              </c:layout>
              <c:showVal val="1"/>
            </c:dLbl>
            <c:dLbl>
              <c:idx val="1"/>
              <c:layout>
                <c:manualLayout>
                  <c:x val="2.0996344321530407E-2"/>
                  <c:y val="-1.7206760224473705E-2"/>
                </c:manualLayout>
              </c:layout>
              <c:showVal val="1"/>
            </c:dLbl>
            <c:dLbl>
              <c:idx val="2"/>
              <c:layout>
                <c:manualLayout>
                  <c:x val="2.7295247617989581E-2"/>
                  <c:y val="-1.2905070168355249E-2"/>
                </c:manualLayout>
              </c:layout>
              <c:showVal val="1"/>
            </c:dLbl>
            <c:showVal val="1"/>
          </c:dLbls>
          <c:cat>
            <c:strRef>
              <c:f>Лист1!$A$2:$A$4</c:f>
              <c:strCache>
                <c:ptCount val="3"/>
                <c:pt idx="0">
                  <c:v>Бронзовый*</c:v>
                </c:pt>
                <c:pt idx="1">
                  <c:v>Серебряный</c:v>
                </c:pt>
                <c:pt idx="2">
                  <c:v>Золотой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</c:v>
                </c:pt>
                <c:pt idx="1">
                  <c:v>10</c:v>
                </c:pt>
                <c:pt idx="2">
                  <c:v>13</c:v>
                </c:pt>
              </c:numCache>
            </c:numRef>
          </c:val>
        </c:ser>
        <c:dLbls>
          <c:showVal val="1"/>
        </c:dLbls>
        <c:shape val="box"/>
        <c:axId val="93864320"/>
        <c:axId val="93865856"/>
        <c:axId val="0"/>
      </c:bar3DChart>
      <c:catAx>
        <c:axId val="93864320"/>
        <c:scaling>
          <c:orientation val="minMax"/>
        </c:scaling>
        <c:axPos val="b"/>
        <c:tickLblPos val="nextTo"/>
        <c:crossAx val="93865856"/>
        <c:crosses val="autoZero"/>
        <c:auto val="1"/>
        <c:lblAlgn val="ctr"/>
        <c:lblOffset val="100"/>
      </c:catAx>
      <c:valAx>
        <c:axId val="93865856"/>
        <c:scaling>
          <c:orientation val="minMax"/>
          <c:max val="15"/>
          <c:min val="5"/>
        </c:scaling>
        <c:axPos val="l"/>
        <c:minorGridlines/>
        <c:numFmt formatCode="General" sourceLinked="1"/>
        <c:tickLblPos val="nextTo"/>
        <c:crossAx val="93864320"/>
        <c:crosses val="autoZero"/>
        <c:crossBetween val="between"/>
      </c:valAx>
    </c:plotArea>
    <c:legend>
      <c:legendPos val="b"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0.8457</cdr:x>
      <cdr:y>0.5604</cdr:y>
    </cdr:from>
    <cdr:to>
      <cdr:x>1</cdr:x>
      <cdr:y>0.97976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953294" y="1654473"/>
          <a:ext cx="933333" cy="1238095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0.72015</cdr:x>
      <cdr:y>0.63174</cdr:y>
    </cdr:from>
    <cdr:to>
      <cdr:x>1</cdr:x>
      <cdr:y>0.98331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4595972" y="2173436"/>
          <a:ext cx="1785950" cy="120957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42944935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4328464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75879878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25727298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3" y="1200151"/>
            <a:ext cx="3994500" cy="37256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3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83564491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291412783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232622558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85865175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91448014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297046530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183495376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5760867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67A08A-5E1F-489A-9FC8-AEEB338D5A66}" type="datetimeFigureOut">
              <a:rPr lang="ru-RU" smtClean="0"/>
              <a:pPr/>
              <a:t>01.09.2015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ru" smtClean="0"/>
              <a:pPr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xmlns="" val="31277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olimp.kcbux.ru/Raznoe/gto/gto.html" TargetMode="External"/><Relationship Id="rId2" Type="http://schemas.openxmlformats.org/officeDocument/2006/relationships/hyperlink" Target="http://www.gto-normy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kompleks-gto.ru/vsesoyuznyj-fizkulturnyj-kompleks-gto-1972-goda-gotov-k-trudu-i-oborone-sssr/" TargetMode="External"/><Relationship Id="rId4" Type="http://schemas.openxmlformats.org/officeDocument/2006/relationships/hyperlink" Target="http://&#1078;&#1080;&#1079;&#1085;&#1100;-&#1086;&#1090;&#1077;&#1095;&#1077;&#1089;&#1090;&#1074;&#1091;.&#1088;&#1092;/detyam/normativi_gto_1972_god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9542"/>
            <a:ext cx="7772400" cy="2304255"/>
          </a:xfrm>
        </p:spPr>
        <p:txBody>
          <a:bodyPr>
            <a:noAutofit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ru-RU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«Готов к труду и обороне» (ГТО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)</a:t>
            </a:r>
            <a:b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</a:br>
            <a:r>
              <a:rPr lang="ru-RU" sz="2000" i="1" dirty="0" smtClean="0"/>
              <a:t>                                                                 </a:t>
            </a:r>
            <a:br>
              <a:rPr lang="ru-RU" sz="2000" i="1" dirty="0" smtClean="0"/>
            </a:b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Сравнение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ГТО 1972 и 2014г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3723878"/>
            <a:ext cx="6400800" cy="1224135"/>
          </a:xfrm>
        </p:spPr>
        <p:txBody>
          <a:bodyPr>
            <a:normAutofit/>
          </a:bodyPr>
          <a:lstStyle/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Классный руководитель 11 «К» класса</a:t>
            </a:r>
          </a:p>
          <a:p>
            <a:pPr algn="r"/>
            <a:r>
              <a:rPr lang="ru-RU" sz="1800" dirty="0" smtClean="0">
                <a:solidFill>
                  <a:schemeClr val="tx1"/>
                </a:solidFill>
              </a:rPr>
              <a:t>Гришина Марина Анатольевна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286121"/>
            <a:ext cx="2500330" cy="1666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7152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Прыжок в длину с места (в см) юноши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459020574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4011911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прыжок в длину юноши мы видим </a:t>
            </a:r>
            <a:r>
              <a:rPr lang="ru-RU" sz="1400" b="1" u="sng" dirty="0" smtClean="0"/>
              <a:t>сильное</a:t>
            </a:r>
            <a:r>
              <a:rPr lang="ru-RU" sz="1400" b="1" dirty="0" smtClean="0"/>
              <a:t> упрощение норматива – около 18% для золотого значка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000378"/>
            <a:ext cx="2000232" cy="9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5581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Прыжок в длину с места (в см) девушки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1551286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4011911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прыжок в длину девушки наоборот </a:t>
            </a:r>
            <a:r>
              <a:rPr lang="ru-RU" sz="1400" b="1" u="sng" dirty="0" smtClean="0"/>
              <a:t>сильно</a:t>
            </a:r>
            <a:r>
              <a:rPr lang="ru-RU" sz="1400" b="1" dirty="0" smtClean="0"/>
              <a:t> усложнен норматив для серебряного значка – около 20%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2928940"/>
            <a:ext cx="2071670" cy="973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83802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Метание снаряда 700г (в метрах) юноши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346978437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3939903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метание снаряда юноши норматив практически не изменился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1571618"/>
            <a:ext cx="168787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311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9502"/>
            <a:ext cx="8147248" cy="939900"/>
          </a:xfrm>
        </p:spPr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Метание снаряда 500г (в метрах) девушки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352665487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3939903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метание снаряда девушки норматив достаточно сильно упростили</a:t>
            </a:r>
          </a:p>
        </p:txBody>
      </p:sp>
    </p:spTree>
    <p:extLst>
      <p:ext uri="{BB962C8B-B14F-4D97-AF65-F5344CB8AC3E}">
        <p14:creationId xmlns:p14="http://schemas.microsoft.com/office/powerpoint/2010/main" xmlns="" val="23886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Бег на лыжах 5 км (в мин) юноши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381868189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3939903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бег на лыжах для мужчин норматив стал сложнее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3000378"/>
            <a:ext cx="17145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7159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Бег на лыжах 3 км (в мин) девушки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251025467"/>
              </p:ext>
            </p:extLst>
          </p:nvPr>
        </p:nvGraphicFramePr>
        <p:xfrm>
          <a:off x="1547664" y="1131590"/>
          <a:ext cx="6381922" cy="3440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28728" y="4286262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бег на лыжах для девушек норматив стал сложнее </a:t>
            </a:r>
          </a:p>
        </p:txBody>
      </p:sp>
    </p:spTree>
    <p:extLst>
      <p:ext uri="{BB962C8B-B14F-4D97-AF65-F5344CB8AC3E}">
        <p14:creationId xmlns:p14="http://schemas.microsoft.com/office/powerpoint/2010/main" xmlns="" val="385469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Подтягивание из виса (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 кол-ве раз) юноши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3180462023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3939903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lnSpcReduction="1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подтягивание норматив усложнился для серебряного значка и практически не изменился для золотого</a:t>
            </a:r>
          </a:p>
        </p:txBody>
      </p:sp>
    </p:spTree>
    <p:extLst>
      <p:ext uri="{BB962C8B-B14F-4D97-AF65-F5344CB8AC3E}">
        <p14:creationId xmlns:p14="http://schemas.microsoft.com/office/powerpoint/2010/main" xmlns="" val="30473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10"/>
            <a:ext cx="8229600" cy="857400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Сгибание и разгибание рук, лежа в упоре (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 кол-ве раз) девушки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1878702486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3939903"/>
            <a:ext cx="6408712" cy="576064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</a:t>
            </a:r>
            <a:r>
              <a:rPr lang="ru-RU" sz="1400" b="1" dirty="0"/>
              <a:t>испытании </a:t>
            </a:r>
            <a:r>
              <a:rPr lang="ru-RU" sz="1400" b="1" dirty="0" smtClean="0"/>
              <a:t>сгибание </a:t>
            </a:r>
            <a:r>
              <a:rPr lang="ru-RU" sz="1400" b="1" dirty="0"/>
              <a:t>и разгибание рук, лежа в упоре </a:t>
            </a:r>
            <a:r>
              <a:rPr lang="ru-RU" sz="1400" b="1" dirty="0" smtClean="0"/>
              <a:t>норматив сильно усложнился для золотого значка и практически не изменился для серебряного</a:t>
            </a:r>
          </a:p>
        </p:txBody>
      </p:sp>
    </p:spTree>
    <p:extLst>
      <p:ext uri="{BB962C8B-B14F-4D97-AF65-F5344CB8AC3E}">
        <p14:creationId xmlns:p14="http://schemas.microsoft.com/office/powerpoint/2010/main" xmlns="" val="264978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итоги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1131590"/>
            <a:ext cx="81369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Количество испытаний практически не изменилось. Пять испытаний полностью повторяют ГТО СССР. </a:t>
            </a:r>
          </a:p>
          <a:p>
            <a:r>
              <a:rPr lang="ru-RU" sz="1600" dirty="0" smtClean="0"/>
              <a:t>Часть испытаний стали проще: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</a:t>
            </a:r>
            <a:r>
              <a:rPr lang="ru-RU" sz="1600" dirty="0" smtClean="0"/>
              <a:t>лавание 50 вместо 100 метров;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Стрельба с 10 вместо 50 и 25 метров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r>
              <a:rPr lang="ru-RU" sz="1600" dirty="0"/>
              <a:t>Часть </a:t>
            </a:r>
            <a:r>
              <a:rPr lang="ru-RU" sz="1600" dirty="0" smtClean="0"/>
              <a:t>сложнее: 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Кросс 2 и 3 километра вместо 0,5 и 1;</a:t>
            </a:r>
            <a:endParaRPr lang="ru-RU" sz="1600" dirty="0"/>
          </a:p>
          <a:p>
            <a:endParaRPr lang="ru-RU" sz="1600" dirty="0" smtClean="0"/>
          </a:p>
          <a:p>
            <a:r>
              <a:rPr lang="ru-RU" sz="1600" dirty="0" smtClean="0"/>
              <a:t>Больше внимание уделили испытаниям на гимнастику, теперь в ГТО есть: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Поднимание туловища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Наклон вперед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84966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Итоги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1131590"/>
            <a:ext cx="81369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При сравнение одинаковых испытаний можно сказать: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Получение серебряного значка </a:t>
            </a:r>
            <a:r>
              <a:rPr lang="ru-RU" sz="1600" dirty="0" smtClean="0"/>
              <a:t>стало </a:t>
            </a:r>
            <a:r>
              <a:rPr lang="ru-RU" sz="1600" dirty="0"/>
              <a:t>легче: нормативы уменьшили, количество испытаний снизили до </a:t>
            </a:r>
            <a:r>
              <a:rPr lang="ru-RU" sz="1600" dirty="0" smtClean="0"/>
              <a:t>семи;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Нормативы для юноши в целом снизили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Нормативы для девушек стали сложнее в испытаниях на выносливость и гимнастику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Получение золотого значка практически не изменилось, испытаний стало на 1 меньше, нормативы стали сложнее – теперь нужно все 8 нормативов сдать на уровень золотого значка (в СССР 2 норматива можно было сдать на уровень серебряного) </a:t>
            </a: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591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ctrTitle"/>
          </p:nvPr>
        </p:nvSpPr>
        <p:spPr>
          <a:xfrm>
            <a:off x="785786" y="1928808"/>
            <a:ext cx="7772400" cy="110251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6600" b="1" dirty="0">
                <a:solidFill>
                  <a:srgbClr val="C00000"/>
                </a:solidFill>
                <a:latin typeface="Arial Narrow" pitchFamily="34" charset="0"/>
              </a:rPr>
              <a:t>Сравнение норм ГТО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214692"/>
            <a:ext cx="2393175" cy="1595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85734"/>
            <a:ext cx="2095506" cy="1809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3143254"/>
            <a:ext cx="279267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285734"/>
            <a:ext cx="2343136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1071552"/>
            <a:ext cx="4392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СПАСИБО ЗА ВНИМАНИЕ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2283718"/>
            <a:ext cx="360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Ссылки:</a:t>
            </a:r>
          </a:p>
          <a:p>
            <a:r>
              <a:rPr lang="ru-RU" dirty="0" smtClean="0"/>
              <a:t>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://www.gto-normy.ru</a:t>
            </a:r>
            <a:r>
              <a:rPr lang="en-US" dirty="0" smtClean="0">
                <a:hlinkClick r:id="rId2"/>
              </a:rPr>
              <a:t>/</a:t>
            </a:r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olimp.kcbux.ru/Raznoe/gto/gto.html</a:t>
            </a:r>
            <a:endParaRPr lang="ru-RU" dirty="0" smtClean="0"/>
          </a:p>
          <a:p>
            <a:r>
              <a:rPr lang="en-US" dirty="0">
                <a:hlinkClick r:id="rId4"/>
              </a:rPr>
              <a:t>http://xn----dtbiacgg5bk6aido5c2d.xn--p1ai/detyam/normativi_gto_1972_goda</a:t>
            </a:r>
            <a:r>
              <a:rPr lang="en-US" dirty="0" smtClean="0">
                <a:hlinkClick r:id="rId4"/>
              </a:rPr>
              <a:t>/</a:t>
            </a:r>
            <a:endParaRPr lang="ru-RU" dirty="0" smtClean="0"/>
          </a:p>
          <a:p>
            <a:r>
              <a:rPr lang="en-US" dirty="0">
                <a:hlinkClick r:id="rId5"/>
              </a:rPr>
              <a:t>http://kompleks-gto.ru/vsesoyuznyj-fizkulturnyj-kompleks-gto-1972-goda-gotov-k-trudu-i-oborone-sssr</a:t>
            </a:r>
            <a:r>
              <a:rPr lang="en-US" dirty="0" smtClean="0">
                <a:hlinkClick r:id="rId5"/>
              </a:rPr>
              <a:t>/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572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4302" y="1847137"/>
            <a:ext cx="2707975" cy="267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19902" y="1831101"/>
            <a:ext cx="2707975" cy="270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Знак ГТО в СССР и России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67544" y="0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Сравнение нормативов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ctr" rtl="0">
              <a:spcBef>
                <a:spcPts val="0"/>
              </a:spcBef>
              <a:buNone/>
            </a:pPr>
            <a:r>
              <a:rPr lang="ru" dirty="0"/>
              <a:t>Норматив ГТО </a:t>
            </a:r>
            <a:r>
              <a:rPr lang="ru" dirty="0" smtClean="0"/>
              <a:t>СССР от 1972 года</a:t>
            </a:r>
            <a:endParaRPr lang="ru" dirty="0"/>
          </a:p>
          <a:p>
            <a:pPr algn="ctr" rtl="0">
              <a:spcBef>
                <a:spcPts val="0"/>
              </a:spcBef>
              <a:buNone/>
            </a:pPr>
            <a:endParaRPr dirty="0"/>
          </a:p>
          <a:p>
            <a:pPr algn="ctr">
              <a:spcBef>
                <a:spcPts val="0"/>
              </a:spcBef>
              <a:buNone/>
            </a:pPr>
            <a:r>
              <a:rPr lang="ru" dirty="0"/>
              <a:t>«III ступень — «Сила и мужество» </a:t>
            </a:r>
            <a:r>
              <a:rPr lang="ru" dirty="0" smtClean="0"/>
              <a:t>—16—18 </a:t>
            </a:r>
            <a:r>
              <a:rPr lang="ru" dirty="0"/>
              <a:t>лет» </a:t>
            </a:r>
          </a:p>
        </p:txBody>
      </p:sp>
      <p:sp>
        <p:nvSpPr>
          <p:cNvPr id="45" name="Shape 45"/>
          <p:cNvSpPr txBox="1">
            <a:spLocks noGrp="1"/>
          </p:cNvSpPr>
          <p:nvPr>
            <p:ph type="body" idx="2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dirty="0"/>
              <a:t>Норматив ГТО </a:t>
            </a:r>
            <a:r>
              <a:rPr lang="ru" dirty="0" smtClean="0"/>
              <a:t>России</a:t>
            </a:r>
          </a:p>
          <a:p>
            <a:pPr algn="ctr">
              <a:buClr>
                <a:schemeClr val="dk1"/>
              </a:buClr>
              <a:buSzPct val="36666"/>
              <a:buNone/>
            </a:pPr>
            <a:r>
              <a:rPr lang="ru" dirty="0"/>
              <a:t>от </a:t>
            </a:r>
            <a:r>
              <a:rPr lang="ru" dirty="0" smtClean="0"/>
              <a:t>2015 года</a:t>
            </a:r>
            <a:endParaRPr lang="ru" dirty="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endParaRPr lang="ru" dirty="0"/>
          </a:p>
          <a:p>
            <a:pPr lvl="0" algn="ctr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dirty="0" smtClean="0"/>
              <a:t>«</a:t>
            </a:r>
            <a:r>
              <a:rPr lang="ru" dirty="0"/>
              <a:t>5 ступень </a:t>
            </a:r>
            <a:r>
              <a:rPr lang="ru" dirty="0" smtClean="0"/>
              <a:t>– для школьников </a:t>
            </a:r>
            <a:r>
              <a:rPr lang="ru" dirty="0"/>
              <a:t>16-17 лет» </a:t>
            </a:r>
          </a:p>
          <a:p>
            <a:pPr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Количество испытаний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70291923"/>
              </p:ext>
            </p:extLst>
          </p:nvPr>
        </p:nvGraphicFramePr>
        <p:xfrm>
          <a:off x="1547664" y="1059582"/>
          <a:ext cx="6096000" cy="3294112"/>
        </p:xfrm>
        <a:graphic>
          <a:graphicData uri="http://schemas.openxmlformats.org/drawingml/2006/table">
            <a:tbl>
              <a:tblPr firstRow="1" bandRow="1"/>
              <a:tblGrid>
                <a:gridCol w="3048000"/>
                <a:gridCol w="3048000"/>
              </a:tblGrid>
              <a:tr h="1663156">
                <a:tc>
                  <a:txBody>
                    <a:bodyPr/>
                    <a:lstStyle/>
                    <a:p>
                      <a:pPr algn="ctr"/>
                      <a:endParaRPr lang="ru-RU" sz="4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4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54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10</a:t>
                      </a:r>
                      <a:endParaRPr lang="ru-RU" sz="44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11</a:t>
                      </a:r>
                      <a:endParaRPr lang="ru-RU" sz="44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815478"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СССР</a:t>
                      </a:r>
                      <a:endParaRPr lang="ru-RU" sz="44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Россия</a:t>
                      </a:r>
                      <a:endParaRPr lang="ru-RU" sz="44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031" name="Picture 7" descr="C:\Users\Home\Documents\russia_round_icon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059582"/>
            <a:ext cx="2232248" cy="16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Home\Documents\ussr_round_icon_6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139888"/>
            <a:ext cx="2018102" cy="151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166"/>
            <a:ext cx="8229600" cy="8574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Система значков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endParaRPr lang="ru-RU" sz="2400" dirty="0" smtClean="0"/>
          </a:p>
          <a:p>
            <a:pPr marL="0" indent="0" algn="ctr">
              <a:buNone/>
            </a:pPr>
            <a:r>
              <a:rPr lang="ru-RU" sz="2400" dirty="0" smtClean="0"/>
              <a:t>2 значка</a:t>
            </a:r>
          </a:p>
          <a:p>
            <a:pPr marL="0" indent="0" algn="ctr">
              <a:buNone/>
            </a:pPr>
            <a:endParaRPr lang="ru-RU" sz="2400" dirty="0" smtClean="0"/>
          </a:p>
          <a:p>
            <a:r>
              <a:rPr lang="ru-RU" sz="2400" dirty="0" smtClean="0"/>
              <a:t>Серебряный</a:t>
            </a:r>
          </a:p>
          <a:p>
            <a:endParaRPr lang="ru-RU" sz="2400" dirty="0"/>
          </a:p>
          <a:p>
            <a:pPr marL="0" indent="0">
              <a:buNone/>
            </a:pPr>
            <a:r>
              <a:rPr lang="ru-RU" sz="2400" i="1" dirty="0"/>
              <a:t>«На </a:t>
            </a:r>
            <a:r>
              <a:rPr lang="ru-RU" sz="2400" i="1" dirty="0" smtClean="0"/>
              <a:t>серебряный значок </a:t>
            </a:r>
            <a:r>
              <a:rPr lang="ru-RU" sz="2400" i="1" dirty="0"/>
              <a:t>необходимо выполнить </a:t>
            </a:r>
            <a:r>
              <a:rPr lang="ru-RU" sz="2400" i="1" dirty="0" smtClean="0"/>
              <a:t>9 норм </a:t>
            </a:r>
            <a:r>
              <a:rPr lang="ru-RU" sz="2400" i="1" dirty="0"/>
              <a:t>на уровне требований, установленных для </a:t>
            </a:r>
            <a:r>
              <a:rPr lang="ru-RU" sz="2400" i="1" dirty="0" smtClean="0"/>
              <a:t>серебряного </a:t>
            </a:r>
            <a:r>
              <a:rPr lang="ru-RU" sz="2400" i="1" dirty="0"/>
              <a:t>значка (исключая 10 норму)»</a:t>
            </a:r>
          </a:p>
          <a:p>
            <a:pPr marL="0" indent="0">
              <a:buNone/>
            </a:pPr>
            <a:endParaRPr lang="ru-RU" sz="2400" dirty="0" smtClean="0"/>
          </a:p>
          <a:p>
            <a:r>
              <a:rPr lang="ru-RU" sz="2400" dirty="0" smtClean="0"/>
              <a:t>Золотой</a:t>
            </a:r>
          </a:p>
          <a:p>
            <a:pPr marL="0" indent="0" algn="just">
              <a:buNone/>
            </a:pPr>
            <a:endParaRPr lang="ru-RU" sz="2400" i="1" dirty="0" smtClean="0"/>
          </a:p>
          <a:p>
            <a:pPr marL="0" indent="0" algn="just">
              <a:buNone/>
            </a:pPr>
            <a:endParaRPr lang="ru-RU" sz="2400" i="1" dirty="0"/>
          </a:p>
          <a:p>
            <a:pPr marL="0" indent="0" algn="just">
              <a:buNone/>
            </a:pPr>
            <a:r>
              <a:rPr lang="ru-RU" sz="2400" i="1" dirty="0" smtClean="0"/>
              <a:t>«На </a:t>
            </a:r>
            <a:r>
              <a:rPr lang="ru-RU" sz="2400" i="1" dirty="0"/>
              <a:t>золотой значок необходимо выполнить не менее 7 норм на уровне требований, установленных для золотого значка, а 2 нормы на уровне требований, установленных для серебряного значка (исключая 10 норму</a:t>
            </a:r>
            <a:r>
              <a:rPr lang="ru-RU" sz="2400" i="1" dirty="0" smtClean="0"/>
              <a:t>)»</a:t>
            </a:r>
            <a:endParaRPr lang="ru-RU" sz="2400" i="1" dirty="0"/>
          </a:p>
        </p:txBody>
      </p:sp>
      <p:sp>
        <p:nvSpPr>
          <p:cNvPr id="7" name="Текст 6"/>
          <p:cNvSpPr>
            <a:spLocks noGrp="1"/>
          </p:cNvSpPr>
          <p:nvPr>
            <p:ph type="body" idx="2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sz="3300" dirty="0" smtClean="0"/>
          </a:p>
          <a:p>
            <a:pPr marL="0" indent="0" algn="ctr">
              <a:buNone/>
            </a:pPr>
            <a:endParaRPr lang="ru-RU" sz="3300" dirty="0" smtClean="0"/>
          </a:p>
          <a:p>
            <a:pPr marL="0" indent="0" algn="ctr">
              <a:buNone/>
            </a:pPr>
            <a:endParaRPr lang="ru-RU" sz="3300" dirty="0"/>
          </a:p>
          <a:p>
            <a:pPr marL="0" indent="0" algn="ctr">
              <a:buNone/>
            </a:pPr>
            <a:r>
              <a:rPr lang="ru-RU" sz="3300" dirty="0" smtClean="0"/>
              <a:t>3 значка</a:t>
            </a:r>
            <a:endParaRPr lang="ru-RU" sz="3300" dirty="0"/>
          </a:p>
          <a:p>
            <a:r>
              <a:rPr lang="ru-RU" sz="3300" dirty="0" smtClean="0"/>
              <a:t>Бронзовый</a:t>
            </a:r>
          </a:p>
          <a:p>
            <a:endParaRPr lang="ru-RU" sz="3300" dirty="0" smtClean="0"/>
          </a:p>
          <a:p>
            <a:pPr marL="0" indent="0" algn="just">
              <a:buNone/>
            </a:pPr>
            <a:r>
              <a:rPr lang="ru-RU" sz="3300" i="1" dirty="0"/>
              <a:t>«На </a:t>
            </a:r>
            <a:r>
              <a:rPr lang="ru-RU" sz="3300" i="1" dirty="0" smtClean="0"/>
              <a:t>бронзовый значок </a:t>
            </a:r>
            <a:r>
              <a:rPr lang="ru-RU" sz="3300" i="1" dirty="0"/>
              <a:t>необходимо выполнить </a:t>
            </a:r>
            <a:endParaRPr lang="ru-RU" sz="3300" i="1" dirty="0" smtClean="0"/>
          </a:p>
          <a:p>
            <a:pPr marL="0" indent="0" algn="just">
              <a:buNone/>
            </a:pPr>
            <a:r>
              <a:rPr lang="ru-RU" sz="3300" i="1" dirty="0" smtClean="0"/>
              <a:t>6 обязательных </a:t>
            </a:r>
            <a:r>
              <a:rPr lang="ru-RU" sz="3300" i="1" dirty="0"/>
              <a:t>норм на уровне требований, установленных для </a:t>
            </a:r>
            <a:r>
              <a:rPr lang="ru-RU" sz="3300" i="1" dirty="0" smtClean="0"/>
              <a:t>бронзового значка»</a:t>
            </a:r>
            <a:endParaRPr lang="ru-RU" sz="3300" dirty="0"/>
          </a:p>
          <a:p>
            <a:endParaRPr lang="ru-RU" sz="3300" dirty="0" smtClean="0"/>
          </a:p>
          <a:p>
            <a:r>
              <a:rPr lang="ru-RU" sz="3300" dirty="0" smtClean="0"/>
              <a:t>Серебряный</a:t>
            </a:r>
          </a:p>
          <a:p>
            <a:pPr marL="0" indent="0">
              <a:buNone/>
            </a:pPr>
            <a:endParaRPr lang="ru-RU" sz="3300" dirty="0" smtClean="0"/>
          </a:p>
          <a:p>
            <a:pPr marL="0" indent="0" algn="just">
              <a:buNone/>
            </a:pPr>
            <a:r>
              <a:rPr lang="ru-RU" sz="3300" i="1" dirty="0"/>
              <a:t>«На серебряный </a:t>
            </a:r>
            <a:r>
              <a:rPr lang="ru-RU" sz="3300" i="1" dirty="0" smtClean="0"/>
              <a:t>значок </a:t>
            </a:r>
            <a:r>
              <a:rPr lang="ru-RU" sz="3300" i="1" dirty="0"/>
              <a:t>необходимо выполнить </a:t>
            </a:r>
            <a:endParaRPr lang="ru-RU" sz="3300" i="1" dirty="0" smtClean="0"/>
          </a:p>
          <a:p>
            <a:pPr marL="0" indent="0" algn="just">
              <a:buNone/>
            </a:pPr>
            <a:r>
              <a:rPr lang="ru-RU" sz="3300" i="1" dirty="0" smtClean="0"/>
              <a:t>7 норм </a:t>
            </a:r>
            <a:r>
              <a:rPr lang="ru-RU" sz="3300" i="1" dirty="0"/>
              <a:t>на уровне требований, установленных для </a:t>
            </a:r>
            <a:r>
              <a:rPr lang="ru-RU" sz="3300" i="1" dirty="0" smtClean="0"/>
              <a:t>серебряного значка. 6 обязательных и 1 на выбор»</a:t>
            </a:r>
            <a:endParaRPr lang="ru-RU" sz="3300" dirty="0"/>
          </a:p>
          <a:p>
            <a:pPr marL="0" indent="0">
              <a:buNone/>
            </a:pPr>
            <a:endParaRPr lang="ru-RU" sz="3300" dirty="0" smtClean="0"/>
          </a:p>
          <a:p>
            <a:pPr marL="0" indent="0">
              <a:buNone/>
            </a:pPr>
            <a:endParaRPr lang="ru-RU" sz="3300" dirty="0"/>
          </a:p>
          <a:p>
            <a:r>
              <a:rPr lang="ru-RU" sz="3300" dirty="0"/>
              <a:t>Золотой</a:t>
            </a:r>
          </a:p>
          <a:p>
            <a:pPr marL="0" indent="0" algn="just">
              <a:buNone/>
            </a:pPr>
            <a:endParaRPr lang="ru-RU" sz="3300" i="1" dirty="0" smtClean="0"/>
          </a:p>
          <a:p>
            <a:pPr marL="0" indent="0" algn="just">
              <a:buNone/>
            </a:pPr>
            <a:r>
              <a:rPr lang="ru-RU" sz="3300" i="1" dirty="0" smtClean="0"/>
              <a:t>«</a:t>
            </a:r>
            <a:r>
              <a:rPr lang="ru-RU" sz="3300" i="1" dirty="0"/>
              <a:t>На </a:t>
            </a:r>
            <a:r>
              <a:rPr lang="ru-RU" sz="3300" i="1" dirty="0" smtClean="0"/>
              <a:t>золотой значок </a:t>
            </a:r>
            <a:r>
              <a:rPr lang="ru-RU" sz="3300" i="1" dirty="0"/>
              <a:t>необходимо выполнить </a:t>
            </a:r>
            <a:r>
              <a:rPr lang="ru-RU" sz="3300" i="1" dirty="0" smtClean="0"/>
              <a:t>8 </a:t>
            </a:r>
            <a:r>
              <a:rPr lang="ru-RU" sz="3300" i="1" dirty="0"/>
              <a:t>норм на уровне требований, установленных для </a:t>
            </a:r>
            <a:r>
              <a:rPr lang="ru-RU" sz="3300" i="1" dirty="0" smtClean="0"/>
              <a:t>золотого значка</a:t>
            </a:r>
            <a:r>
              <a:rPr lang="ru-RU" sz="3300" i="1" dirty="0"/>
              <a:t>. 6 обязательных и </a:t>
            </a:r>
            <a:r>
              <a:rPr lang="ru-RU" sz="3300" i="1" dirty="0" smtClean="0"/>
              <a:t>2 </a:t>
            </a:r>
            <a:r>
              <a:rPr lang="ru-RU" sz="3300" i="1" dirty="0"/>
              <a:t>на выбор»</a:t>
            </a:r>
            <a:endParaRPr lang="ru-RU" sz="3300" dirty="0"/>
          </a:p>
          <a:p>
            <a:pPr marL="0" indent="0" algn="just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7" descr="C:\Users\Home\Documents\russia_round_icon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915566"/>
            <a:ext cx="1080120" cy="81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Home\Documents\ussr_round_icon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43559"/>
            <a:ext cx="1106026" cy="82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999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9503"/>
            <a:ext cx="8229600" cy="65186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Сравнение одинаковых испытаний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pic>
        <p:nvPicPr>
          <p:cNvPr id="8" name="Picture 7" descr="C:\Users\Home\Documents\russia_round_icon_64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70" y="915567"/>
            <a:ext cx="412845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Home\Documents\ussr_round_icon_64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04051"/>
            <a:ext cx="4104456" cy="307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6569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Бег 100 метров (сек) юноши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726271575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4011910"/>
            <a:ext cx="6408712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925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испытании бег 100 метров юноши мы видим небольшое упрощение норматива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xmlns="" val="22559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Бег 100 метров (сек) девушки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xmlns="" val="2582454660"/>
              </p:ext>
            </p:extLst>
          </p:nvPr>
        </p:nvGraphicFramePr>
        <p:xfrm>
          <a:off x="1547664" y="1131591"/>
          <a:ext cx="6048672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6156176" y="4587974"/>
            <a:ext cx="2612976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i="1" dirty="0" smtClean="0"/>
              <a:t>*Бронзового значка в ГТО СССР не было</a:t>
            </a:r>
            <a:endParaRPr lang="ru-RU" sz="1400" i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403648" y="4011910"/>
            <a:ext cx="6408712" cy="428700"/>
          </a:xfrm>
          <a:prstGeom prst="rect">
            <a:avLst/>
          </a:prstGeom>
        </p:spPr>
        <p:txBody>
          <a:bodyPr vert="horz" lIns="91425" tIns="91425" rIns="91425" bIns="91425" rtlCol="0" anchor="b" anchorCtr="0">
            <a:normAutofit fontScale="85000" lnSpcReduction="10000"/>
          </a:bodyPr>
          <a:lstStyle>
            <a:lvl1pPr algn="ctr" defTabSz="914400" rtl="0" eaLnBrk="1" latinLnBrk="0" hangingPunct="1">
              <a:spcBef>
                <a:spcPts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r>
              <a:rPr lang="ru-RU" sz="1400" b="1" dirty="0" smtClean="0"/>
              <a:t>В испытании бег 100 метров девушки мы видим более сильные упрощения норматива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xmlns="" val="232666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685</Words>
  <Application>Microsoft Office PowerPoint</Application>
  <PresentationFormat>Экран (16:9)</PresentationFormat>
  <Paragraphs>132</Paragraphs>
  <Slides>20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  «Готов к труду и обороне» (ГТО)                                                                   Сравнение норм ГТО 1972 и 2014г</vt:lpstr>
      <vt:lpstr>Сравнение норм ГТО</vt:lpstr>
      <vt:lpstr>Знак ГТО в СССР и России</vt:lpstr>
      <vt:lpstr>Сравнение нормативов</vt:lpstr>
      <vt:lpstr>Количество испытаний</vt:lpstr>
      <vt:lpstr>Система значков</vt:lpstr>
      <vt:lpstr>Сравнение одинаковых испытаний</vt:lpstr>
      <vt:lpstr>Бег 100 метров (сек) юноши</vt:lpstr>
      <vt:lpstr>Бег 100 метров (сек) девушки</vt:lpstr>
      <vt:lpstr>Прыжок в длину с места (в см) юноши</vt:lpstr>
      <vt:lpstr>Прыжок в длину с места (в см) девушки</vt:lpstr>
      <vt:lpstr>Метание снаряда 700г (в метрах) юноши</vt:lpstr>
      <vt:lpstr>  Метание снаряда 500г (в метрах) девушки</vt:lpstr>
      <vt:lpstr>Бег на лыжах 5 км (в мин) юноши</vt:lpstr>
      <vt:lpstr>Бег на лыжах 3 км (в мин) девушки</vt:lpstr>
      <vt:lpstr>Подтягивание из виса (в кол-ве раз) юноши</vt:lpstr>
      <vt:lpstr>Сгибание и разгибание рук, лежа в упоре (в кол-ве раз) девушки</vt:lpstr>
      <vt:lpstr>итоги</vt:lpstr>
      <vt:lpstr>Итоги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Сравнение норм ГТО</dc:title>
  <dc:creator>СВЕТЛАНА</dc:creator>
  <cp:lastModifiedBy>Директор</cp:lastModifiedBy>
  <cp:revision>32</cp:revision>
  <dcterms:modified xsi:type="dcterms:W3CDTF">2015-09-01T07:23:02Z</dcterms:modified>
</cp:coreProperties>
</file>